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9"/>
  </p:notesMasterIdLst>
  <p:sldIdLst>
    <p:sldId id="265" r:id="rId5"/>
    <p:sldId id="266" r:id="rId6"/>
    <p:sldId id="267" r:id="rId7"/>
    <p:sldId id="26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0" d="100"/>
          <a:sy n="80" d="100"/>
        </p:scale>
        <p:origin x="71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7/30/2023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7/30/2023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17/06/relationships/model3d" Target="../media/model3d1.glb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6805" y="-19040"/>
            <a:ext cx="12192000" cy="936615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797" y="936614"/>
            <a:ext cx="10218491" cy="5503874"/>
          </a:xfrm>
        </p:spPr>
        <p:txBody>
          <a:bodyPr>
            <a:normAutofit fontScale="90000"/>
          </a:bodyPr>
          <a:lstStyle/>
          <a:p>
            <a:r>
              <a:rPr lang="en-US" sz="2800" b="1" u="sng"/>
              <a:t>methodology</a:t>
            </a:r>
            <a:br>
              <a:rPr lang="en-US" sz="2800" b="1" u="sng"/>
            </a:br>
            <a:br>
              <a:rPr lang="en-US" sz="2800" b="1" u="sng"/>
            </a:br>
            <a:r>
              <a:rPr lang="en-US" sz="2200" b="1">
                <a:latin typeface="Agency FB" panose="020B0503020202020204" pitchFamily="34" charset="0"/>
              </a:rPr>
              <a:t>1)Split the data into features and target variable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 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2) Split the data into training and testing sets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 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3)Initialize models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 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4) Train models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 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5)Make predictions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 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6)Calculate accuracy score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 </a:t>
            </a:r>
            <a:br>
              <a:rPr lang="en-US" sz="2200">
                <a:latin typeface="Agency FB" panose="020B0503020202020204" pitchFamily="34" charset="0"/>
              </a:rPr>
            </a:br>
            <a:r>
              <a:rPr lang="en-US" sz="2200" b="1">
                <a:latin typeface="Agency FB" panose="020B0503020202020204" pitchFamily="34" charset="0"/>
              </a:rPr>
              <a:t>7)Create a bar graph to compare accuracies</a:t>
            </a:r>
            <a:br>
              <a:rPr lang="en-US">
                <a:latin typeface="Agency FB" panose="020B0503020202020204" pitchFamily="34" charset="0"/>
              </a:rPr>
            </a:br>
            <a:br>
              <a:rPr lang="en-US" sz="1800">
                <a:latin typeface="Agency FB" panose="020B0503020202020204" pitchFamily="34" charset="0"/>
              </a:rPr>
            </a:br>
            <a:br>
              <a:rPr lang="en-US" sz="2800">
                <a:latin typeface="Agency FB" panose="020B0503020202020204" pitchFamily="34" charset="0"/>
              </a:rPr>
            </a:br>
            <a:endParaRPr lang="en-US" sz="2800" b="1" u="sng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987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6805" y="-19040"/>
            <a:ext cx="12192000" cy="936615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0130" y="936614"/>
            <a:ext cx="8506158" cy="2370112"/>
          </a:xfrm>
        </p:spPr>
        <p:txBody>
          <a:bodyPr>
            <a:normAutofit/>
          </a:bodyPr>
          <a:lstStyle/>
          <a:p>
            <a:r>
              <a:rPr lang="en-US" sz="2800" b="1" u="sng"/>
              <a:t>DATA preprocessing</a:t>
            </a:r>
            <a:br>
              <a:rPr lang="en-US" sz="2800" b="1" u="sng"/>
            </a:br>
            <a:br>
              <a:rPr lang="en-US" sz="2800" b="1" u="sng"/>
            </a:br>
            <a:br>
              <a:rPr lang="en-US" sz="1800">
                <a:latin typeface="Agency FB" panose="020B0503020202020204" pitchFamily="34" charset="0"/>
              </a:rPr>
            </a:br>
            <a:br>
              <a:rPr lang="en-US" sz="1800"/>
            </a:br>
            <a:br>
              <a:rPr lang="en-US" sz="2800"/>
            </a:br>
            <a:endParaRPr lang="en-US" sz="2800" b="1" u="sng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3C4CECBE-5193-40A6-BAAA-55F7C02F28A9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8" y="1651183"/>
            <a:ext cx="4286250" cy="3786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B3FB05C5-7729-4155-963D-5E542E0AE480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635" y="1620838"/>
            <a:ext cx="4571999" cy="267892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37761C87-2C70-4F88-8F7C-B5112A7D735F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325" y="4428755"/>
            <a:ext cx="4042942" cy="21025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31279B-0214-4488-A2CF-56FD38F551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55237" y="4736361"/>
            <a:ext cx="3379613" cy="210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156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6805" y="-19040"/>
            <a:ext cx="12192000" cy="936615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797" y="936613"/>
            <a:ext cx="10218491" cy="5591777"/>
          </a:xfrm>
        </p:spPr>
        <p:txBody>
          <a:bodyPr>
            <a:normAutofit fontScale="90000"/>
          </a:bodyPr>
          <a:lstStyle/>
          <a:p>
            <a:r>
              <a:rPr lang="en-US" sz="2800" b="1" u="sng"/>
              <a:t>Models used</a:t>
            </a:r>
            <a:br>
              <a:rPr lang="en-US" sz="2800" b="1" u="sng"/>
            </a:br>
            <a:br>
              <a:rPr lang="en-US" sz="2800" b="1" u="sng"/>
            </a:br>
            <a:br>
              <a:rPr lang="en-US" sz="2800" b="1" u="sng"/>
            </a:br>
            <a:r>
              <a:rPr lang="en-US" sz="3100">
                <a:latin typeface="Albertus MT Lt" pitchFamily="2" charset="0"/>
              </a:rPr>
              <a:t>The Machine Learning models used for this project are:</a:t>
            </a:r>
            <a:br>
              <a:rPr lang="en-US" sz="3100">
                <a:latin typeface="Albertus MT Lt" pitchFamily="2" charset="0"/>
              </a:rPr>
            </a:br>
            <a:br>
              <a:rPr lang="en-US" sz="3100">
                <a:latin typeface="Albertus MT Lt" pitchFamily="2" charset="0"/>
              </a:rPr>
            </a:br>
            <a:r>
              <a:rPr lang="en-US" sz="3100">
                <a:latin typeface="Albertus MT Lt" pitchFamily="2" charset="0"/>
              </a:rPr>
              <a:t>1) randomforest classifier</a:t>
            </a:r>
            <a:br>
              <a:rPr lang="en-US" sz="3100">
                <a:latin typeface="Albertus MT Lt" pitchFamily="2" charset="0"/>
              </a:rPr>
            </a:br>
            <a:br>
              <a:rPr lang="en-US" sz="3100"/>
            </a:br>
            <a:r>
              <a:rPr lang="en-US" sz="3100"/>
              <a:t>2) Regression ( Logistic )</a:t>
            </a:r>
            <a:br>
              <a:rPr lang="en-US" sz="3100"/>
            </a:br>
            <a:br>
              <a:rPr lang="en-US" sz="3100"/>
            </a:br>
            <a:r>
              <a:rPr lang="en-US" sz="3100"/>
              <a:t>3) Decision Tree</a:t>
            </a:r>
            <a:br>
              <a:rPr lang="en-US" sz="3100"/>
            </a:br>
            <a:br>
              <a:rPr lang="en-US" sz="2800" b="1" u="sng"/>
            </a:br>
            <a:br>
              <a:rPr lang="en-US" sz="2800" b="1" u="sng"/>
            </a:br>
            <a:br>
              <a:rPr lang="en-US" sz="2800"/>
            </a:br>
            <a:endParaRPr lang="en-US" sz="2800" b="1" u="sng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Head With Gears">
                <a:extLst>
                  <a:ext uri="{FF2B5EF4-FFF2-40B4-BE49-F238E27FC236}">
                    <a16:creationId xmlns:a16="http://schemas.microsoft.com/office/drawing/2014/main" id="{A03AB36E-68D1-458A-9233-F294EB6291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26947712"/>
                  </p:ext>
                </p:extLst>
              </p:nvPr>
            </p:nvGraphicFramePr>
            <p:xfrm>
              <a:off x="8206484" y="2701351"/>
              <a:ext cx="3571178" cy="3922273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571178" cy="3922273"/>
                    </a:xfrm>
                    <a:prstGeom prst="rect">
                      <a:avLst/>
                    </a:prstGeom>
                  </am3d:spPr>
                  <am3d:camera>
                    <am3d:pos x="0" y="0" z="626893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171" d="1000000"/>
                    <am3d:preTrans dx="-164765" dy="-18081215" dz="-21786"/>
                    <am3d:scale>
                      <am3d:sx n="1000000" d="1000000"/>
                      <am3d:sy n="1000000" d="1000000"/>
                      <am3d:sz n="1000000" d="1000000"/>
                    </am3d:scale>
                    <am3d:rot ax="1004716" ay="446651" az="13392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Head With Gears">
                <a:extLst>
                  <a:ext uri="{FF2B5EF4-FFF2-40B4-BE49-F238E27FC236}">
                    <a16:creationId xmlns:a16="http://schemas.microsoft.com/office/drawing/2014/main" id="{A03AB36E-68D1-458A-9233-F294EB6291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06484" y="2701351"/>
                <a:ext cx="3571178" cy="392227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9645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6805" y="-19040"/>
            <a:ext cx="12192000" cy="936615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797" y="936614"/>
            <a:ext cx="10218491" cy="5902336"/>
          </a:xfrm>
        </p:spPr>
        <p:txBody>
          <a:bodyPr>
            <a:normAutofit fontScale="90000"/>
          </a:bodyPr>
          <a:lstStyle/>
          <a:p>
            <a:br>
              <a:rPr lang="en-US" sz="2800" b="1" u="sng"/>
            </a:br>
            <a:br>
              <a:rPr lang="en-US" sz="2800" b="1" u="sng"/>
            </a:br>
            <a:br>
              <a:rPr lang="en-US" sz="2800" b="1" u="sng"/>
            </a:br>
            <a:br>
              <a:rPr lang="en-US" sz="2800" b="1" u="sng"/>
            </a:br>
            <a:br>
              <a:rPr lang="en-US" sz="2800" b="1" u="sng"/>
            </a:br>
            <a:r>
              <a:rPr lang="en-US" sz="2800" b="1" u="sng"/>
              <a:t>RANDOMFOREST CLASSIFIER:</a:t>
            </a:r>
            <a:br>
              <a:rPr lang="en-US" sz="2800" b="1" u="sng"/>
            </a:br>
            <a:r>
              <a:rPr lang="en-US" sz="3100">
                <a:latin typeface="Agency FB" panose="020B0503020202020204" pitchFamily="34" charset="0"/>
              </a:rPr>
              <a:t>Random forest classifiers are called "random forests" because they are composed of multiple decision trees, and each tree is built using a random subset of the training data and a random subset of the features. This randomness helps to reduce overfitting and improve generalization.</a:t>
            </a:r>
            <a:br>
              <a:rPr lang="en-US" sz="3100">
                <a:latin typeface="Agency FB" panose="020B0503020202020204" pitchFamily="34" charset="0"/>
              </a:rPr>
            </a:br>
            <a:br>
              <a:rPr lang="en-US" sz="3100">
                <a:latin typeface="Agency FB" panose="020B0503020202020204" pitchFamily="34" charset="0"/>
              </a:rPr>
            </a:br>
            <a:br>
              <a:rPr lang="en-US" sz="3100">
                <a:latin typeface="Agency FB" panose="020B0503020202020204" pitchFamily="34" charset="0"/>
              </a:rPr>
            </a:br>
            <a:r>
              <a:rPr lang="en-US" sz="3100">
                <a:latin typeface="Agency FB" panose="020B0503020202020204" pitchFamily="34" charset="0"/>
              </a:rPr>
              <a:t>The basic idea behind a random forest classifier is to combine the predictions of multiple decision trees to make a final prediction. Each decision tree in the random forest is trained independently on a different subset of the training data. During the training process, at each node of a decision tree, a random subset of features is considered for splitting, and the best split is chosen based on certain criteria (such as Gini impurity or information gain).</a:t>
            </a:r>
            <a:br>
              <a:rPr lang="en-US"/>
            </a:br>
            <a:br>
              <a:rPr lang="en-US">
                <a:latin typeface="Agency FB" panose="020B0503020202020204" pitchFamily="34" charset="0"/>
              </a:rPr>
            </a:br>
            <a:br>
              <a:rPr lang="en-US" sz="2800" b="1" u="sng"/>
            </a:br>
            <a:br>
              <a:rPr lang="en-US" sz="2800" b="1" u="sng"/>
            </a:br>
            <a:br>
              <a:rPr lang="en-US" sz="1800"/>
            </a:br>
            <a:br>
              <a:rPr lang="en-US" sz="2800"/>
            </a:b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30941757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267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Agency FB</vt:lpstr>
      <vt:lpstr>Albertus MT Lt</vt:lpstr>
      <vt:lpstr>Arial</vt:lpstr>
      <vt:lpstr>Calibri</vt:lpstr>
      <vt:lpstr>Tw Cen MT</vt:lpstr>
      <vt:lpstr>Circuit</vt:lpstr>
      <vt:lpstr>methodology  1)Split the data into features and target variable   2) Split the data into training and testing sets   3)Initialize models   4) Train models   5)Make predictions   6)Calculate accuracy score   7)Create a bar graph to compare accuracies   </vt:lpstr>
      <vt:lpstr>DATA preprocessing     </vt:lpstr>
      <vt:lpstr>Models used   The Machine Learning models used for this project are:  1) randomforest classifier  2) Regression ( Logistic )  3) Decision Tree    </vt:lpstr>
      <vt:lpstr>     RANDOMFOREST CLASSIFIER: Random forest classifiers are called "random forests" because they are composed of multiple decision trees, and each tree is built using a random subset of the training data and a random subset of the features. This randomness helps to reduce overfitting and improve generalization.   The basic idea behind a random forest classifier is to combine the predictions of multiple decision trees to make a final prediction. Each decision tree in the random forest is trained independently on a different subset of the training data. During the training process, at each node of a decision tree, a random subset of features is considered for splitting, and the best split is chosen based on certain criteria (such as Gini impurity or information gain).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2023-07-07T09:46:35Z</dcterms:created>
  <dcterms:modified xsi:type="dcterms:W3CDTF">2023-07-29T20:01:36Z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